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70" r:id="rId3"/>
    <p:sldId id="281" r:id="rId4"/>
    <p:sldId id="283" r:id="rId5"/>
    <p:sldId id="282" r:id="rId6"/>
    <p:sldId id="284" r:id="rId7"/>
    <p:sldId id="288" r:id="rId8"/>
    <p:sldId id="287" r:id="rId9"/>
    <p:sldId id="289" r:id="rId10"/>
    <p:sldId id="290" r:id="rId11"/>
    <p:sldId id="291" r:id="rId12"/>
  </p:sldIdLst>
  <p:sldSz cx="12192000" cy="6858000"/>
  <p:notesSz cx="6858000" cy="9144000"/>
  <p:embeddedFontLst>
    <p:embeddedFont>
      <p:font typeface="Avenir Next LT Pro" panose="020B0504020202020204" pitchFamily="34" charset="-18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e.kahoot.it/share/what-are-they-doing/057bb18b-aa1e-43d8-8bc5-72f9b9386ae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e-sfera.hr/dodatni-digitalni-sadrzaji/24281eac-0a98-4385-8c84-2372a7c3a1e7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2355">
            <a:off x="1448837" y="1276122"/>
            <a:ext cx="3217680" cy="43057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5936" y="2153265"/>
            <a:ext cx="62917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1; All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about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me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2802194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Hanging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out</a:t>
            </a:r>
            <a:endParaRPr lang="hr-HR" sz="4400" dirty="0"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7E6A656-4BB7-46A4-8C5B-DD7752CCD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9"/>
            <a:ext cx="5122620" cy="685486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D4AB01-B963-41A3-8A54-65A5DDE37614}"/>
              </a:ext>
            </a:extLst>
          </p:cNvPr>
          <p:cNvSpPr txBox="1">
            <a:spLocks/>
          </p:cNvSpPr>
          <p:nvPr/>
        </p:nvSpPr>
        <p:spPr>
          <a:xfrm>
            <a:off x="5122620" y="128199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B16BC4B-D5C2-44A0-9246-0EBAE8E0E2D0}"/>
              </a:ext>
            </a:extLst>
          </p:cNvPr>
          <p:cNvSpPr txBox="1">
            <a:spLocks/>
          </p:cNvSpPr>
          <p:nvPr/>
        </p:nvSpPr>
        <p:spPr>
          <a:xfrm>
            <a:off x="5122620" y="506790"/>
            <a:ext cx="6589254" cy="1563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ea typeface="Cambria" panose="02040503050406030204" pitchFamily="18" charset="0"/>
              </a:rPr>
              <a:t>task</a:t>
            </a:r>
            <a:r>
              <a:rPr lang="hr-HR" sz="1900" b="1" dirty="0">
                <a:ea typeface="Cambria" panose="02040503050406030204" pitchFamily="18" charset="0"/>
              </a:rPr>
              <a:t> 3, </a:t>
            </a:r>
            <a:r>
              <a:rPr lang="hr-HR" sz="1900" b="1" dirty="0" err="1">
                <a:ea typeface="Cambria" panose="02040503050406030204" pitchFamily="18" charset="0"/>
              </a:rPr>
              <a:t>you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have</a:t>
            </a:r>
            <a:r>
              <a:rPr lang="hr-HR" sz="1900" b="1" dirty="0">
                <a:ea typeface="Cambria" panose="02040503050406030204" pitchFamily="18" charset="0"/>
              </a:rPr>
              <a:t> to put </a:t>
            </a:r>
            <a:r>
              <a:rPr lang="en-US" sz="1900" b="1" dirty="0">
                <a:ea typeface="Cambria" panose="02040503050406030204" pitchFamily="18" charset="0"/>
              </a:rPr>
              <a:t>the verbs in brackets in </a:t>
            </a:r>
            <a:r>
              <a:rPr lang="hr-HR" sz="1900" b="1" dirty="0" err="1">
                <a:ea typeface="Cambria" panose="02040503050406030204" pitchFamily="18" charset="0"/>
              </a:rPr>
              <a:t>either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present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simple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or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present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continuous</a:t>
            </a:r>
            <a:r>
              <a:rPr lang="hr-HR" sz="1900" b="1" dirty="0"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ea typeface="Cambria" panose="02040503050406030204" pitchFamily="18" charset="0"/>
              </a:rPr>
              <a:t>U trećem zadatku glagol prepiši u koristeći PRESENT SIMPLE ili PRESENT CONTINUOUS.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01D401-7200-4F68-9568-CB1607A39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47" y="1872051"/>
            <a:ext cx="10895106" cy="4857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4331757-D3FC-4E5B-BA93-255D5CB925D7}"/>
              </a:ext>
            </a:extLst>
          </p:cNvPr>
          <p:cNvSpPr txBox="1">
            <a:spLocks/>
          </p:cNvSpPr>
          <p:nvPr/>
        </p:nvSpPr>
        <p:spPr>
          <a:xfrm>
            <a:off x="3413082" y="2911249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catch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B1D4C1-9D6D-4E02-9F51-226A1AFA9306}"/>
              </a:ext>
            </a:extLst>
          </p:cNvPr>
          <p:cNvSpPr txBox="1">
            <a:spLocks/>
          </p:cNvSpPr>
          <p:nvPr/>
        </p:nvSpPr>
        <p:spPr>
          <a:xfrm>
            <a:off x="3873867" y="3316254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     are doing</a:t>
            </a:r>
          </a:p>
        </p:txBody>
      </p:sp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AC08B606-83E8-4B66-BFD3-5C29DCF1F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02" y="3187164"/>
            <a:ext cx="1480524" cy="2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E59C3A24-BA4F-4DD9-8BD4-EFA28264E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02" y="3592169"/>
            <a:ext cx="1480524" cy="2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94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B16BC4B-D5C2-44A0-9246-0EBAE8E0E2D0}"/>
              </a:ext>
            </a:extLst>
          </p:cNvPr>
          <p:cNvSpPr txBox="1">
            <a:spLocks/>
          </p:cNvSpPr>
          <p:nvPr/>
        </p:nvSpPr>
        <p:spPr>
          <a:xfrm>
            <a:off x="9668106" y="1912436"/>
            <a:ext cx="2401350" cy="4667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ea typeface="Cambria" panose="02040503050406030204" pitchFamily="18" charset="0"/>
              </a:rPr>
              <a:t>task</a:t>
            </a:r>
            <a:r>
              <a:rPr lang="hr-HR" sz="1900" b="1" dirty="0">
                <a:ea typeface="Cambria" panose="02040503050406030204" pitchFamily="18" charset="0"/>
              </a:rPr>
              <a:t> 4, </a:t>
            </a:r>
            <a:r>
              <a:rPr lang="hr-HR" sz="1900" b="1" dirty="0" err="1">
                <a:ea typeface="Cambria" panose="02040503050406030204" pitchFamily="18" charset="0"/>
              </a:rPr>
              <a:t>you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have</a:t>
            </a:r>
            <a:r>
              <a:rPr lang="hr-HR" sz="1900" b="1" dirty="0">
                <a:ea typeface="Cambria" panose="02040503050406030204" pitchFamily="18" charset="0"/>
              </a:rPr>
              <a:t> to put </a:t>
            </a:r>
            <a:r>
              <a:rPr lang="en-US" sz="1900" b="1" dirty="0">
                <a:ea typeface="Cambria" panose="02040503050406030204" pitchFamily="18" charset="0"/>
              </a:rPr>
              <a:t>the verbs in brackets in </a:t>
            </a:r>
            <a:r>
              <a:rPr lang="hr-HR" sz="1900" b="1" dirty="0" err="1">
                <a:ea typeface="Cambria" panose="02040503050406030204" pitchFamily="18" charset="0"/>
              </a:rPr>
              <a:t>either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present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simple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or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present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continuous</a:t>
            </a:r>
            <a:r>
              <a:rPr lang="hr-HR" sz="1900" b="1" dirty="0"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ea typeface="Cambria" panose="02040503050406030204" pitchFamily="18" charset="0"/>
              </a:rPr>
              <a:t>U četvrtom zadatku glagol prepiši koristeći PRESENT SIMPLE ili PRESENT CONTINUOUS.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01D401-7200-4F68-9568-CB1607A39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4" y="255716"/>
            <a:ext cx="9298636" cy="63240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4331757-D3FC-4E5B-BA93-255D5CB925D7}"/>
              </a:ext>
            </a:extLst>
          </p:cNvPr>
          <p:cNvSpPr txBox="1">
            <a:spLocks/>
          </p:cNvSpPr>
          <p:nvPr/>
        </p:nvSpPr>
        <p:spPr>
          <a:xfrm>
            <a:off x="1617735" y="1296772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are helping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B1D4C1-9D6D-4E02-9F51-226A1AFA9306}"/>
              </a:ext>
            </a:extLst>
          </p:cNvPr>
          <p:cNvSpPr txBox="1">
            <a:spLocks/>
          </p:cNvSpPr>
          <p:nvPr/>
        </p:nvSpPr>
        <p:spPr>
          <a:xfrm>
            <a:off x="2435359" y="1644482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     am collecting</a:t>
            </a:r>
          </a:p>
        </p:txBody>
      </p:sp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E59C3A24-BA4F-4DD9-8BD4-EFA28264E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865" y="1901285"/>
            <a:ext cx="1480524" cy="2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3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D75CFF8D-7D93-4120-8120-DF2500665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31" y="94357"/>
            <a:ext cx="6896187" cy="13819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i="1" dirty="0">
                <a:ea typeface="Cambria" panose="02040503050406030204" pitchFamily="18" charset="0"/>
              </a:rPr>
              <a:t>Zamisli prizor u kojem se nalaziš na najdražem mjestu s omiljenim ljudima! Razmisli!</a:t>
            </a: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ea typeface="Cambria" panose="02040503050406030204" pitchFamily="18" charset="0"/>
              </a:rPr>
              <a:t>Where are you? Who is with you? What are you doing? What is he/she doing? </a:t>
            </a:r>
          </a:p>
          <a:p>
            <a:pPr marL="0" indent="0">
              <a:buNone/>
            </a:pPr>
            <a:endParaRPr lang="hr-HR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4232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4230" y="139820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12" y="1876557"/>
            <a:ext cx="6400123" cy="46529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7025947" y="1974349"/>
            <a:ext cx="5004471" cy="288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Penelope is at a party. What are they doing? Look at the photo and complete the sentences. </a:t>
            </a:r>
            <a:endParaRPr lang="hr-HR" sz="2100" b="1" dirty="0"/>
          </a:p>
          <a:p>
            <a:pPr marL="0" indent="0">
              <a:buNone/>
            </a:pPr>
            <a:r>
              <a:rPr lang="hr-HR" sz="2100" i="1" dirty="0"/>
              <a:t>Nadopuni rečenice imenima osoba sa slike. Tko što radi?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2D0BA8C-58FB-4A8E-94B2-23009BDA0BA2}"/>
              </a:ext>
            </a:extLst>
          </p:cNvPr>
          <p:cNvSpPr txBox="1">
            <a:spLocks/>
          </p:cNvSpPr>
          <p:nvPr/>
        </p:nvSpPr>
        <p:spPr>
          <a:xfrm>
            <a:off x="691375" y="4775284"/>
            <a:ext cx="1728439" cy="2082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Olie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400" i="1" dirty="0">
                <a:solidFill>
                  <a:srgbClr val="C00000"/>
                </a:solidFill>
                <a:ea typeface="Cambria" panose="02040503050406030204" pitchFamily="18" charset="0"/>
              </a:rPr>
              <a:t>Penelope and Tom</a:t>
            </a:r>
            <a:endParaRPr lang="pl-PL" sz="800" i="1" dirty="0">
              <a:solidFill>
                <a:srgbClr val="C00000"/>
              </a:solidFill>
              <a:ea typeface="Cambria" panose="020405030504060302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Noah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Tia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Martha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Sophie</a:t>
            </a:r>
            <a:endParaRPr lang="pl-PL" sz="2000" dirty="0">
              <a:solidFill>
                <a:schemeClr val="bg1">
                  <a:lumMod val="50000"/>
                </a:schemeClr>
              </a:solidFill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F35BA8C-DCB8-4348-A43A-5CF93781E51E}"/>
              </a:ext>
            </a:extLst>
          </p:cNvPr>
          <p:cNvSpPr txBox="1">
            <a:spLocks/>
          </p:cNvSpPr>
          <p:nvPr/>
        </p:nvSpPr>
        <p:spPr>
          <a:xfrm>
            <a:off x="7025946" y="4372850"/>
            <a:ext cx="5004471" cy="288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U kojem su glagolskom vremenu ove rečenice?</a:t>
            </a:r>
          </a:p>
          <a:p>
            <a:pPr marL="0" indent="0">
              <a:buNone/>
            </a:pPr>
            <a:r>
              <a:rPr lang="hr-HR" sz="2100" b="1" dirty="0"/>
              <a:t>PRESENT CONTINUOUS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1F68B2B9-6CFF-4776-88ED-CD3130D6E2FE}"/>
              </a:ext>
            </a:extLst>
          </p:cNvPr>
          <p:cNvSpPr txBox="1">
            <a:spLocks/>
          </p:cNvSpPr>
          <p:nvPr/>
        </p:nvSpPr>
        <p:spPr>
          <a:xfrm>
            <a:off x="223703" y="100944"/>
            <a:ext cx="6734658" cy="1281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Olie</a:t>
            </a:r>
            <a:r>
              <a:rPr lang="en-US" sz="2100" b="1" dirty="0"/>
              <a:t> is </a:t>
            </a:r>
            <a:r>
              <a:rPr lang="hr-HR" sz="2100" b="1" dirty="0" err="1"/>
              <a:t>playing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guitar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singing</a:t>
            </a:r>
            <a:r>
              <a:rPr lang="hr-HR" sz="2100" b="1" dirty="0"/>
              <a:t>.</a:t>
            </a:r>
          </a:p>
          <a:p>
            <a:pPr marL="0" indent="0">
              <a:buNone/>
            </a:pPr>
            <a:r>
              <a:rPr lang="hr-HR" sz="2100" b="1" dirty="0"/>
              <a:t>Penelope </a:t>
            </a:r>
            <a:r>
              <a:rPr lang="hr-HR" sz="2100" b="1" dirty="0" err="1"/>
              <a:t>and</a:t>
            </a:r>
            <a:r>
              <a:rPr lang="hr-HR" sz="2100" b="1" dirty="0"/>
              <a:t> Tom are </a:t>
            </a:r>
            <a:r>
              <a:rPr lang="hr-HR" sz="2100" b="1" dirty="0" err="1"/>
              <a:t>dancing</a:t>
            </a:r>
            <a:r>
              <a:rPr lang="hr-HR" sz="2100" b="1" dirty="0"/>
              <a:t>. </a:t>
            </a:r>
            <a:r>
              <a:rPr lang="hr-HR" sz="2100" b="1" dirty="0" err="1"/>
              <a:t>They</a:t>
            </a:r>
            <a:r>
              <a:rPr lang="hr-HR" sz="2100" b="1" dirty="0"/>
              <a:t> are </a:t>
            </a:r>
            <a:r>
              <a:rPr lang="hr-HR" sz="2100" b="1" dirty="0" err="1"/>
              <a:t>laughing</a:t>
            </a:r>
            <a:r>
              <a:rPr lang="hr-HR" sz="2100" b="1" dirty="0"/>
              <a:t> </a:t>
            </a:r>
            <a:r>
              <a:rPr lang="hr-HR" sz="2100" b="1" dirty="0" err="1"/>
              <a:t>loudly</a:t>
            </a:r>
            <a:r>
              <a:rPr lang="hr-HR" sz="2100" b="1" dirty="0"/>
              <a:t>.</a:t>
            </a:r>
          </a:p>
          <a:p>
            <a:pPr marL="0" indent="0">
              <a:buNone/>
            </a:pPr>
            <a:r>
              <a:rPr lang="hr-HR" sz="2100" b="1" dirty="0" err="1"/>
              <a:t>Noah</a:t>
            </a:r>
            <a:r>
              <a:rPr lang="hr-HR" sz="2100" b="1" dirty="0"/>
              <a:t>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cutting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chocolate</a:t>
            </a:r>
            <a:r>
              <a:rPr lang="hr-HR" sz="2100" b="1" dirty="0"/>
              <a:t> cake.</a:t>
            </a:r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E80351F-5E47-4CF3-AC60-30B3A70C533E}"/>
              </a:ext>
            </a:extLst>
          </p:cNvPr>
          <p:cNvSpPr txBox="1">
            <a:spLocks/>
          </p:cNvSpPr>
          <p:nvPr/>
        </p:nvSpPr>
        <p:spPr>
          <a:xfrm>
            <a:off x="6958361" y="333046"/>
            <a:ext cx="5190328" cy="817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ea typeface="Cambria" panose="02040503050406030204" pitchFamily="18" charset="0"/>
              </a:rPr>
              <a:t>Primjećuješ li da glagoli u svim ovim rečenicama imaju nešto zajedničko?</a:t>
            </a:r>
          </a:p>
          <a:p>
            <a:pPr marL="0" indent="0">
              <a:buNone/>
            </a:pPr>
            <a:endParaRPr lang="hr-HR" sz="19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11FD8703-6922-4A75-9F10-A043DB2B5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47" y="800646"/>
            <a:ext cx="645966" cy="1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446D2064-CB8C-4960-A13C-A6F59F33B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421" y="850952"/>
            <a:ext cx="645966" cy="1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3D75798B-FEF7-463F-AEE4-562DD5AF0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74194" flipV="1">
            <a:off x="916176" y="1228896"/>
            <a:ext cx="293530" cy="1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C0F14C15-544C-4D45-B69E-9EF6FF176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74194" flipV="1">
            <a:off x="776988" y="350570"/>
            <a:ext cx="293530" cy="1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638C8C20-AE8E-4850-B3C3-5490BDE6C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37" y="78338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6CFC0414-FDDD-4AFB-A23E-63CFCD49B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46" y="454805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36D8145C-C73B-4BC4-906B-577EF3C4B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957" y="472061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76A6EEAE-72E9-4923-AC20-053509E53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08" y="885513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48EB6C4-1B74-4AFF-85CE-F364EE8CCA28}"/>
              </a:ext>
            </a:extLst>
          </p:cNvPr>
          <p:cNvSpPr txBox="1">
            <a:spLocks/>
          </p:cNvSpPr>
          <p:nvPr/>
        </p:nvSpPr>
        <p:spPr>
          <a:xfrm>
            <a:off x="405539" y="1953580"/>
            <a:ext cx="5455124" cy="3693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>
                <a:ea typeface="Cambria" panose="02040503050406030204" pitchFamily="18" charset="0"/>
              </a:rPr>
              <a:t>PRESENT CONTINUOUS </a:t>
            </a:r>
            <a:r>
              <a:rPr lang="hr-HR" sz="2000" i="1" dirty="0">
                <a:ea typeface="Cambria" panose="02040503050406030204" pitchFamily="18" charset="0"/>
              </a:rPr>
              <a:t>koristimo za radnje koje se odvijaju </a:t>
            </a:r>
            <a:r>
              <a:rPr lang="hr-HR" sz="2000" b="1" i="1" dirty="0" err="1">
                <a:ea typeface="Cambria" panose="02040503050406030204" pitchFamily="18" charset="0"/>
              </a:rPr>
              <a:t>now</a:t>
            </a:r>
            <a:r>
              <a:rPr lang="hr-HR" sz="2000" b="1" i="1" dirty="0">
                <a:ea typeface="Cambria" panose="02040503050406030204" pitchFamily="18" charset="0"/>
              </a:rPr>
              <a:t>, at </a:t>
            </a:r>
            <a:r>
              <a:rPr lang="hr-HR" sz="2000" b="1" i="1" dirty="0" err="1">
                <a:ea typeface="Cambria" panose="02040503050406030204" pitchFamily="18" charset="0"/>
              </a:rPr>
              <a:t>this</a:t>
            </a:r>
            <a:r>
              <a:rPr lang="hr-HR" sz="2000" b="1" i="1" dirty="0">
                <a:ea typeface="Cambria" panose="02040503050406030204" pitchFamily="18" charset="0"/>
              </a:rPr>
              <a:t> moment</a:t>
            </a:r>
            <a:r>
              <a:rPr lang="hr-HR" sz="2000" i="1" dirty="0">
                <a:ea typeface="Cambria" panose="02040503050406030204" pitchFamily="18" charset="0"/>
              </a:rPr>
              <a:t>..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Na početku rečenicu najčešće se nalazi subjekt, odnosno vršitelj radnje.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Nakon subjekta slijedi pomoćni glagol (glagol koji dolazi prije glavnog glagola), u </a:t>
            </a:r>
            <a:r>
              <a:rPr lang="hr-HR" sz="2000" i="1" dirty="0" err="1">
                <a:ea typeface="Cambria" panose="02040503050406030204" pitchFamily="18" charset="0"/>
              </a:rPr>
              <a:t>Present</a:t>
            </a:r>
            <a:r>
              <a:rPr lang="hr-HR" sz="2000" i="1" dirty="0">
                <a:ea typeface="Cambria" panose="02040503050406030204" pitchFamily="18" charset="0"/>
              </a:rPr>
              <a:t> </a:t>
            </a:r>
            <a:r>
              <a:rPr lang="hr-HR" sz="2000" i="1" dirty="0" err="1">
                <a:ea typeface="Cambria" panose="02040503050406030204" pitchFamily="18" charset="0"/>
              </a:rPr>
              <a:t>Continuousu</a:t>
            </a:r>
            <a:r>
              <a:rPr lang="hr-HR" sz="2000" i="1" dirty="0">
                <a:ea typeface="Cambria" panose="02040503050406030204" pitchFamily="18" charset="0"/>
              </a:rPr>
              <a:t> je pomoćni glagol </a:t>
            </a:r>
            <a:r>
              <a:rPr lang="hr-HR" sz="2000" b="1" dirty="0">
                <a:ea typeface="Cambria" panose="02040503050406030204" pitchFamily="18" charset="0"/>
              </a:rPr>
              <a:t>TO BE </a:t>
            </a:r>
            <a:r>
              <a:rPr lang="hr-HR" sz="2000" i="1" dirty="0">
                <a:ea typeface="Cambria" panose="02040503050406030204" pitchFamily="18" charset="0"/>
              </a:rPr>
              <a:t>(BITI) – u 1. licu jednine to će biti </a:t>
            </a:r>
            <a:r>
              <a:rPr lang="hr-HR" sz="2000" b="1" dirty="0">
                <a:ea typeface="Cambria" panose="02040503050406030204" pitchFamily="18" charset="0"/>
              </a:rPr>
              <a:t>AM</a:t>
            </a:r>
            <a:r>
              <a:rPr lang="hr-HR" sz="2000" i="1" dirty="0">
                <a:ea typeface="Cambria" panose="02040503050406030204" pitchFamily="18" charset="0"/>
              </a:rPr>
              <a:t>, u 3. licu jednine </a:t>
            </a:r>
            <a:r>
              <a:rPr lang="hr-HR" sz="2000" b="1" dirty="0">
                <a:ea typeface="Cambria" panose="02040503050406030204" pitchFamily="18" charset="0"/>
              </a:rPr>
              <a:t>IS</a:t>
            </a:r>
            <a:r>
              <a:rPr lang="hr-HR" sz="2000" i="1" dirty="0">
                <a:ea typeface="Cambria" panose="02040503050406030204" pitchFamily="18" charset="0"/>
              </a:rPr>
              <a:t>, a u svim ostalim licima </a:t>
            </a:r>
            <a:r>
              <a:rPr lang="hr-HR" sz="2000" b="1" dirty="0">
                <a:ea typeface="Cambria" panose="02040503050406030204" pitchFamily="18" charset="0"/>
              </a:rPr>
              <a:t>ARE</a:t>
            </a:r>
            <a:r>
              <a:rPr lang="hr-HR" sz="2000" i="1" dirty="0"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Nakon pomoćnog glagola slijedi glavni glagol, te se na njega dodaje nastavak ing.</a:t>
            </a:r>
            <a:endParaRPr lang="hr-HR" sz="2000" b="1" i="1" dirty="0">
              <a:ea typeface="Cambria" panose="02040503050406030204" pitchFamily="18" charset="0"/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379276F-5488-4568-9B55-A0D12A6C9A65}"/>
              </a:ext>
            </a:extLst>
          </p:cNvPr>
          <p:cNvSpPr txBox="1">
            <a:spLocks/>
          </p:cNvSpPr>
          <p:nvPr/>
        </p:nvSpPr>
        <p:spPr>
          <a:xfrm>
            <a:off x="6331337" y="1651498"/>
            <a:ext cx="5455124" cy="4377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Ako glagol završava na jedan suglasnik ispred kojeg stoji kratak, naglašen samoglasnik, krajnji se suglasnik ispred –</a:t>
            </a:r>
            <a:r>
              <a:rPr lang="hr-HR" sz="2000" i="1" dirty="0" err="1">
                <a:ea typeface="Cambria" panose="02040503050406030204" pitchFamily="18" charset="0"/>
              </a:rPr>
              <a:t>ing</a:t>
            </a:r>
            <a:r>
              <a:rPr lang="hr-HR" sz="2000" i="1" dirty="0">
                <a:ea typeface="Cambria" panose="02040503050406030204" pitchFamily="18" charset="0"/>
              </a:rPr>
              <a:t> udvostručava:</a:t>
            </a:r>
          </a:p>
          <a:p>
            <a:pPr marL="0" indent="0">
              <a:buNone/>
            </a:pPr>
            <a:r>
              <a:rPr lang="hr-HR" sz="2000" b="1" i="1" dirty="0">
                <a:ea typeface="Cambria" panose="02040503050406030204" pitchFamily="18" charset="0"/>
              </a:rPr>
              <a:t>stop – </a:t>
            </a:r>
            <a:r>
              <a:rPr lang="hr-HR" sz="2000" b="1" i="1" dirty="0" err="1">
                <a:ea typeface="Cambria" panose="02040503050406030204" pitchFamily="18" charset="0"/>
              </a:rPr>
              <a:t>stopping</a:t>
            </a:r>
            <a:endParaRPr lang="hr-HR" sz="2000" b="1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Krajnje –l se uvijek udvostručava:</a:t>
            </a:r>
          </a:p>
          <a:p>
            <a:pPr marL="0" indent="0">
              <a:buNone/>
            </a:pPr>
            <a:r>
              <a:rPr lang="hr-HR" sz="2000" b="1" i="1" dirty="0" err="1">
                <a:ea typeface="Cambria" panose="02040503050406030204" pitchFamily="18" charset="0"/>
              </a:rPr>
              <a:t>travel</a:t>
            </a:r>
            <a:r>
              <a:rPr lang="hr-HR" sz="2000" b="1" i="1" dirty="0">
                <a:ea typeface="Cambria" panose="02040503050406030204" pitchFamily="18" charset="0"/>
              </a:rPr>
              <a:t> – </a:t>
            </a:r>
            <a:r>
              <a:rPr lang="hr-HR" sz="2000" b="1" i="1" dirty="0" err="1">
                <a:ea typeface="Cambria" panose="02040503050406030204" pitchFamily="18" charset="0"/>
              </a:rPr>
              <a:t>travelling</a:t>
            </a:r>
            <a:endParaRPr lang="hr-HR" sz="2000" b="1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Ukoliko glagol završava na –e, to -e se gubi i dodaje se nastavak –</a:t>
            </a:r>
            <a:r>
              <a:rPr lang="hr-HR" sz="2000" i="1" dirty="0" err="1">
                <a:ea typeface="Cambria" panose="02040503050406030204" pitchFamily="18" charset="0"/>
              </a:rPr>
              <a:t>ing</a:t>
            </a:r>
            <a:r>
              <a:rPr lang="hr-HR" sz="2000" i="1" dirty="0">
                <a:ea typeface="Cambria" panose="02040503050406030204" pitchFamily="18" charset="0"/>
              </a:rPr>
              <a:t>:</a:t>
            </a:r>
          </a:p>
          <a:p>
            <a:pPr marL="0" indent="0">
              <a:buNone/>
            </a:pPr>
            <a:r>
              <a:rPr lang="hr-HR" sz="2000" b="1" i="1" dirty="0" err="1">
                <a:ea typeface="Cambria" panose="02040503050406030204" pitchFamily="18" charset="0"/>
              </a:rPr>
              <a:t>come</a:t>
            </a:r>
            <a:r>
              <a:rPr lang="hr-HR" sz="2000" b="1" i="1" dirty="0">
                <a:ea typeface="Cambria" panose="02040503050406030204" pitchFamily="18" charset="0"/>
              </a:rPr>
              <a:t> – </a:t>
            </a:r>
            <a:r>
              <a:rPr lang="hr-HR" sz="2000" b="1" i="1" dirty="0" err="1">
                <a:ea typeface="Cambria" panose="02040503050406030204" pitchFamily="18" charset="0"/>
              </a:rPr>
              <a:t>coming</a:t>
            </a:r>
            <a:endParaRPr lang="hr-HR" sz="2000" b="1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Ukoliko glagoli završavaju na –</a:t>
            </a:r>
            <a:r>
              <a:rPr lang="hr-HR" sz="2000" i="1" dirty="0" err="1">
                <a:ea typeface="Cambria" panose="02040503050406030204" pitchFamily="18" charset="0"/>
              </a:rPr>
              <a:t>ie</a:t>
            </a:r>
            <a:r>
              <a:rPr lang="hr-HR" sz="2000" i="1" dirty="0">
                <a:ea typeface="Cambria" panose="02040503050406030204" pitchFamily="18" charset="0"/>
              </a:rPr>
              <a:t>, nastavak -</a:t>
            </a:r>
            <a:r>
              <a:rPr lang="hr-HR" sz="2000" i="1" dirty="0" err="1">
                <a:ea typeface="Cambria" panose="02040503050406030204" pitchFamily="18" charset="0"/>
              </a:rPr>
              <a:t>ie</a:t>
            </a:r>
            <a:r>
              <a:rPr lang="hr-HR" sz="2000" i="1" dirty="0">
                <a:ea typeface="Cambria" panose="02040503050406030204" pitchFamily="18" charset="0"/>
              </a:rPr>
              <a:t> prelazi u y i dodaje se nastavak – </a:t>
            </a:r>
            <a:r>
              <a:rPr lang="hr-HR" sz="2000" i="1" dirty="0" err="1">
                <a:ea typeface="Cambria" panose="02040503050406030204" pitchFamily="18" charset="0"/>
              </a:rPr>
              <a:t>ing</a:t>
            </a:r>
            <a:r>
              <a:rPr lang="hr-HR" sz="2000" i="1" dirty="0">
                <a:ea typeface="Cambria" panose="02040503050406030204" pitchFamily="18" charset="0"/>
              </a:rPr>
              <a:t>:</a:t>
            </a:r>
          </a:p>
          <a:p>
            <a:pPr marL="0" indent="0">
              <a:buNone/>
            </a:pPr>
            <a:r>
              <a:rPr lang="hr-HR" sz="2000" b="1" i="1" dirty="0" err="1">
                <a:ea typeface="Cambria" panose="02040503050406030204" pitchFamily="18" charset="0"/>
              </a:rPr>
              <a:t>die</a:t>
            </a:r>
            <a:r>
              <a:rPr lang="hr-HR" sz="2000" b="1" i="1" dirty="0">
                <a:ea typeface="Cambria" panose="02040503050406030204" pitchFamily="18" charset="0"/>
              </a:rPr>
              <a:t> – </a:t>
            </a:r>
            <a:r>
              <a:rPr lang="hr-HR" sz="2000" b="1" i="1" dirty="0" err="1">
                <a:ea typeface="Cambria" panose="02040503050406030204" pitchFamily="18" charset="0"/>
              </a:rPr>
              <a:t>dying</a:t>
            </a:r>
            <a:endParaRPr lang="hr-HR" sz="2000" b="1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7AE2EC97-B49D-4DC8-A9C8-6D6AC19A6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24" y="25608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20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305C9A7-C406-49B7-A889-7CD6BB30485F}"/>
              </a:ext>
            </a:extLst>
          </p:cNvPr>
          <p:cNvSpPr txBox="1">
            <a:spLocks/>
          </p:cNvSpPr>
          <p:nvPr/>
        </p:nvSpPr>
        <p:spPr>
          <a:xfrm>
            <a:off x="409522" y="1225122"/>
            <a:ext cx="5455124" cy="161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Prilikom izražavanja negacije, pravilo je da se između pomoćnog glagola TO BE i glavnog glagola stavlja negacija </a:t>
            </a:r>
            <a:r>
              <a:rPr lang="hr-HR" sz="2000" i="1" dirty="0" err="1">
                <a:ea typeface="Cambria" panose="02040503050406030204" pitchFamily="18" charset="0"/>
              </a:rPr>
              <a:t>not</a:t>
            </a:r>
            <a:r>
              <a:rPr lang="hr-HR" sz="2000" i="1" dirty="0"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b="1" i="1" dirty="0">
                <a:ea typeface="Cambria" panose="02040503050406030204" pitchFamily="18" charset="0"/>
              </a:rPr>
              <a:t>I am </a:t>
            </a:r>
            <a:r>
              <a:rPr lang="hr-HR" sz="2000" b="1" i="1" u="sng" dirty="0" err="1">
                <a:ea typeface="Cambria" panose="02040503050406030204" pitchFamily="18" charset="0"/>
              </a:rPr>
              <a:t>not</a:t>
            </a:r>
            <a:r>
              <a:rPr lang="hr-HR" sz="2000" b="1" i="1" dirty="0">
                <a:ea typeface="Cambria" panose="02040503050406030204" pitchFamily="18" charset="0"/>
              </a:rPr>
              <a:t> </a:t>
            </a:r>
            <a:r>
              <a:rPr lang="hr-HR" sz="2000" b="1" i="1" dirty="0" err="1">
                <a:ea typeface="Cambria" panose="02040503050406030204" pitchFamily="18" charset="0"/>
              </a:rPr>
              <a:t>doing</a:t>
            </a:r>
            <a:r>
              <a:rPr lang="hr-HR" sz="2000" b="1" i="1" dirty="0">
                <a:ea typeface="Cambria" panose="02040503050406030204" pitchFamily="18" charset="0"/>
              </a:rPr>
              <a:t> </a:t>
            </a:r>
            <a:r>
              <a:rPr lang="hr-HR" sz="2000" b="1" i="1" dirty="0" err="1">
                <a:ea typeface="Cambria" panose="02040503050406030204" pitchFamily="18" charset="0"/>
              </a:rPr>
              <a:t>my</a:t>
            </a:r>
            <a:r>
              <a:rPr lang="hr-HR" sz="2000" b="1" i="1" dirty="0">
                <a:ea typeface="Cambria" panose="02040503050406030204" pitchFamily="18" charset="0"/>
              </a:rPr>
              <a:t> </a:t>
            </a:r>
            <a:r>
              <a:rPr lang="hr-HR" sz="2000" b="1" i="1" dirty="0" err="1">
                <a:ea typeface="Cambria" panose="02040503050406030204" pitchFamily="18" charset="0"/>
              </a:rPr>
              <a:t>homework</a:t>
            </a:r>
            <a:r>
              <a:rPr lang="hr-HR" sz="2000" b="1" i="1" dirty="0">
                <a:ea typeface="Cambria" panose="02040503050406030204" pitchFamily="18" charset="0"/>
              </a:rPr>
              <a:t> at </a:t>
            </a:r>
            <a:r>
              <a:rPr lang="hr-HR" sz="2000" b="1" i="1" dirty="0" err="1">
                <a:ea typeface="Cambria" panose="02040503050406030204" pitchFamily="18" charset="0"/>
              </a:rPr>
              <a:t>the</a:t>
            </a:r>
            <a:r>
              <a:rPr lang="hr-HR" sz="2000" b="1" i="1" dirty="0">
                <a:ea typeface="Cambria" panose="02040503050406030204" pitchFamily="18" charset="0"/>
              </a:rPr>
              <a:t> moment. 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A865556-A7A4-42E5-9357-F628C80FDB1D}"/>
              </a:ext>
            </a:extLst>
          </p:cNvPr>
          <p:cNvSpPr txBox="1">
            <a:spLocks/>
          </p:cNvSpPr>
          <p:nvPr/>
        </p:nvSpPr>
        <p:spPr>
          <a:xfrm>
            <a:off x="6327354" y="729363"/>
            <a:ext cx="5455124" cy="5274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Kako ćeš izreći Ja kuham? </a:t>
            </a:r>
          </a:p>
          <a:p>
            <a:pPr marL="0" indent="0">
              <a:buNone/>
            </a:pPr>
            <a:r>
              <a:rPr lang="hr-HR" sz="2000" b="1" i="1" dirty="0">
                <a:ea typeface="Cambria" panose="02040503050406030204" pitchFamily="18" charset="0"/>
              </a:rPr>
              <a:t>I am </a:t>
            </a:r>
            <a:r>
              <a:rPr lang="hr-HR" sz="2000" b="1" i="1" dirty="0" err="1">
                <a:ea typeface="Cambria" panose="02040503050406030204" pitchFamily="18" charset="0"/>
              </a:rPr>
              <a:t>cooking</a:t>
            </a:r>
            <a:r>
              <a:rPr lang="hr-HR" sz="2000" b="1" i="1" dirty="0">
                <a:ea typeface="Cambria" panose="02040503050406030204" pitchFamily="18" charset="0"/>
              </a:rPr>
              <a:t>. 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A kako ćeš postaviti pitanje?</a:t>
            </a:r>
          </a:p>
          <a:p>
            <a:pPr marL="0" indent="0">
              <a:buNone/>
            </a:pPr>
            <a:r>
              <a:rPr lang="hr-HR" sz="2000" b="1" i="1" dirty="0">
                <a:ea typeface="Cambria" panose="02040503050406030204" pitchFamily="18" charset="0"/>
              </a:rPr>
              <a:t>Am I </a:t>
            </a:r>
            <a:r>
              <a:rPr lang="hr-HR" sz="2000" b="1" i="1" dirty="0" err="1">
                <a:ea typeface="Cambria" panose="02040503050406030204" pitchFamily="18" charset="0"/>
              </a:rPr>
              <a:t>cooking</a:t>
            </a:r>
            <a:r>
              <a:rPr lang="hr-HR" sz="2000" b="1" i="1" dirty="0">
                <a:ea typeface="Cambria" panose="02040503050406030204" pitchFamily="18" charset="0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Primjećuješ li da si samo zamijenio mjesta pomoćnog glagola i subjekta?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Kod upitnog oblika, pomoćni glagol TO BE mijenja mjesto sa subjektom, odnosno vršiteljem radnje, dok ostatak rečenice ostaje nepromijenjen.</a:t>
            </a:r>
          </a:p>
          <a:p>
            <a:pPr marL="0" indent="0">
              <a:buNone/>
            </a:pP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Kako ću onda pitati ŠTO ja kuham? </a:t>
            </a:r>
          </a:p>
          <a:p>
            <a:pPr marL="0" indent="0">
              <a:buNone/>
            </a:pPr>
            <a:r>
              <a:rPr lang="hr-HR" sz="2000" b="1" i="1" dirty="0" err="1">
                <a:ea typeface="Cambria" panose="02040503050406030204" pitchFamily="18" charset="0"/>
              </a:rPr>
              <a:t>What</a:t>
            </a:r>
            <a:r>
              <a:rPr lang="hr-HR" sz="2000" b="1" i="1" dirty="0">
                <a:ea typeface="Cambria" panose="02040503050406030204" pitchFamily="18" charset="0"/>
              </a:rPr>
              <a:t> am I </a:t>
            </a:r>
            <a:r>
              <a:rPr lang="hr-HR" sz="2000" b="1" i="1" dirty="0" err="1">
                <a:ea typeface="Cambria" panose="02040503050406030204" pitchFamily="18" charset="0"/>
              </a:rPr>
              <a:t>cooking</a:t>
            </a:r>
            <a:r>
              <a:rPr lang="hr-HR" sz="2000" b="1" i="1" dirty="0">
                <a:ea typeface="Cambria" panose="02040503050406030204" pitchFamily="18" charset="0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Dakle, samo ispred pomoćnog glagola stavljam upitnu riječ WH~!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0260166-748B-456F-A078-C9E25AA8B9FE}"/>
              </a:ext>
            </a:extLst>
          </p:cNvPr>
          <p:cNvSpPr txBox="1">
            <a:spLocks/>
          </p:cNvSpPr>
          <p:nvPr/>
        </p:nvSpPr>
        <p:spPr>
          <a:xfrm>
            <a:off x="409522" y="4142756"/>
            <a:ext cx="5455124" cy="1861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Provjeri razumiješ li PRESENT CONTINUOUS rješavanjem zadatka na sljedećoj poveznici.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  <a:hlinkClick r:id="rId2"/>
              </a:rPr>
              <a:t>https://create.kahoot.it/share/what-are-they-doing/057bb18b-aa1e-43d8-8bc5-72f9b9386aea</a:t>
            </a: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46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7E6A656-4BB7-46A4-8C5B-DD7752CCD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262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D4AB01-B963-41A3-8A54-65A5DDE37614}"/>
              </a:ext>
            </a:extLst>
          </p:cNvPr>
          <p:cNvSpPr txBox="1">
            <a:spLocks/>
          </p:cNvSpPr>
          <p:nvPr/>
        </p:nvSpPr>
        <p:spPr>
          <a:xfrm>
            <a:off x="5122620" y="128199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B16BC4B-D5C2-44A0-9246-0EBAE8E0E2D0}"/>
              </a:ext>
            </a:extLst>
          </p:cNvPr>
          <p:cNvSpPr txBox="1">
            <a:spLocks/>
          </p:cNvSpPr>
          <p:nvPr/>
        </p:nvSpPr>
        <p:spPr>
          <a:xfrm>
            <a:off x="5122620" y="506790"/>
            <a:ext cx="6589254" cy="1563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ea typeface="Cambria" panose="02040503050406030204" pitchFamily="18" charset="0"/>
              </a:rPr>
              <a:t>task</a:t>
            </a:r>
            <a:r>
              <a:rPr lang="hr-HR" sz="1900" b="1" dirty="0">
                <a:ea typeface="Cambria" panose="02040503050406030204" pitchFamily="18" charset="0"/>
              </a:rPr>
              <a:t> 1, </a:t>
            </a:r>
            <a:r>
              <a:rPr lang="hr-HR" sz="1900" b="1" dirty="0" err="1">
                <a:ea typeface="Cambria" panose="02040503050406030204" pitchFamily="18" charset="0"/>
              </a:rPr>
              <a:t>you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have</a:t>
            </a:r>
            <a:r>
              <a:rPr lang="hr-HR" sz="1900" b="1" dirty="0">
                <a:ea typeface="Cambria" panose="02040503050406030204" pitchFamily="18" charset="0"/>
              </a:rPr>
              <a:t> to put </a:t>
            </a:r>
            <a:r>
              <a:rPr lang="en-US" sz="1900" b="1" dirty="0">
                <a:ea typeface="Cambria" panose="02040503050406030204" pitchFamily="18" charset="0"/>
              </a:rPr>
              <a:t>the verbs in brackets in the correct form</a:t>
            </a:r>
            <a:r>
              <a:rPr lang="hr-HR" sz="1900" b="1" dirty="0"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ea typeface="Cambria" panose="02040503050406030204" pitchFamily="18" charset="0"/>
              </a:rPr>
              <a:t>U prvom zadatku glagol prepiši u ispravnom obliku.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01D401-7200-4F68-9568-CB1607A39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49" y="1691501"/>
            <a:ext cx="11096625" cy="4857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4331757-D3FC-4E5B-BA93-255D5CB925D7}"/>
              </a:ext>
            </a:extLst>
          </p:cNvPr>
          <p:cNvSpPr txBox="1">
            <a:spLocks/>
          </p:cNvSpPr>
          <p:nvPr/>
        </p:nvSpPr>
        <p:spPr>
          <a:xfrm>
            <a:off x="2443242" y="2967984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are                            doing    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B1D4C1-9D6D-4E02-9F51-226A1AFA9306}"/>
              </a:ext>
            </a:extLst>
          </p:cNvPr>
          <p:cNvSpPr txBox="1">
            <a:spLocks/>
          </p:cNvSpPr>
          <p:nvPr/>
        </p:nvSpPr>
        <p:spPr>
          <a:xfrm>
            <a:off x="1703544" y="3444408"/>
            <a:ext cx="6589254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     are packing</a:t>
            </a:r>
          </a:p>
        </p:txBody>
      </p:sp>
    </p:spTree>
    <p:extLst>
      <p:ext uri="{BB962C8B-B14F-4D97-AF65-F5344CB8AC3E}">
        <p14:creationId xmlns:p14="http://schemas.microsoft.com/office/powerpoint/2010/main" val="275727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E40D26EA-2604-4B02-9253-4D5CC3B0C804}"/>
              </a:ext>
            </a:extLst>
          </p:cNvPr>
          <p:cNvSpPr txBox="1">
            <a:spLocks/>
          </p:cNvSpPr>
          <p:nvPr/>
        </p:nvSpPr>
        <p:spPr>
          <a:xfrm>
            <a:off x="5255046" y="244912"/>
            <a:ext cx="6841476" cy="167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ea typeface="Cambria" panose="02040503050406030204" pitchFamily="18" charset="0"/>
              </a:rPr>
              <a:t>Posjeti LEARN MORE kutak na sljedećoj poveznici, pročitaj tekst i odgovori na pitanja ispod teksta u svoju bilježnicu.</a:t>
            </a:r>
          </a:p>
          <a:p>
            <a:pPr marL="0" indent="0">
              <a:buNone/>
            </a:pPr>
            <a:r>
              <a:rPr lang="hr-HR" sz="2000" dirty="0">
                <a:hlinkClick r:id="rId2"/>
              </a:rPr>
              <a:t>https://www.e-sfera.hr/dodatni-digitalni-sadrzaji/24281eac-0a98-4385-8c84-2372a7c3a1e7/</a:t>
            </a:r>
            <a:endParaRPr lang="hr-HR" sz="2000" dirty="0"/>
          </a:p>
          <a:p>
            <a:pPr marL="0" indent="0">
              <a:buNone/>
            </a:pPr>
            <a:endParaRPr lang="hr-HR" sz="2000" i="1" dirty="0">
              <a:ea typeface="Cambria" panose="020405030504060302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A87C381-6470-4561-A6BC-D1767C199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34232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56D018E-DFD1-4EEB-A3A9-10CE1F31A987}"/>
              </a:ext>
            </a:extLst>
          </p:cNvPr>
          <p:cNvSpPr txBox="1">
            <a:spLocks/>
          </p:cNvSpPr>
          <p:nvPr/>
        </p:nvSpPr>
        <p:spPr>
          <a:xfrm>
            <a:off x="5255046" y="1538344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9B36D01-D236-4C15-81EC-F85366489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25" y="2074127"/>
            <a:ext cx="8175743" cy="43716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697E8D0-C54C-42F2-A0CB-710BEB35C244}"/>
              </a:ext>
            </a:extLst>
          </p:cNvPr>
          <p:cNvSpPr txBox="1">
            <a:spLocks/>
          </p:cNvSpPr>
          <p:nvPr/>
        </p:nvSpPr>
        <p:spPr>
          <a:xfrm>
            <a:off x="8664993" y="2531910"/>
            <a:ext cx="3365425" cy="288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Chose one person from the photo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task</a:t>
            </a:r>
            <a:r>
              <a:rPr lang="hr-HR" sz="2100" b="1" dirty="0"/>
              <a:t> 2</a:t>
            </a:r>
            <a:r>
              <a:rPr lang="en-US" sz="2100" b="1" dirty="0"/>
              <a:t>. Describe the person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your</a:t>
            </a:r>
            <a:r>
              <a:rPr lang="hr-HR" sz="2100" b="1" dirty="0"/>
              <a:t> </a:t>
            </a:r>
            <a:r>
              <a:rPr lang="hr-HR" sz="2100" b="1" dirty="0" err="1"/>
              <a:t>notebook</a:t>
            </a:r>
            <a:r>
              <a:rPr lang="en-US" sz="2100" b="1" dirty="0"/>
              <a:t>. (What is he/she</a:t>
            </a:r>
            <a:r>
              <a:rPr lang="hr-HR" sz="2100" b="1" dirty="0"/>
              <a:t> </a:t>
            </a:r>
            <a:r>
              <a:rPr lang="en-US" sz="2100" b="1" dirty="0"/>
              <a:t>wearing? What is he/she</a:t>
            </a:r>
            <a:r>
              <a:rPr lang="hr-HR" sz="2100" b="1" dirty="0"/>
              <a:t> </a:t>
            </a:r>
            <a:r>
              <a:rPr lang="en-US" sz="2100" b="1" dirty="0"/>
              <a:t>doing?)</a:t>
            </a:r>
            <a:endParaRPr lang="hr-HR" sz="2100" b="1" dirty="0"/>
          </a:p>
          <a:p>
            <a:pPr marL="0" indent="0">
              <a:buNone/>
            </a:pPr>
            <a:r>
              <a:rPr lang="hr-HR" sz="2100" i="1" dirty="0"/>
              <a:t>Odaberi jednu osobu iz drugog zadatka i opiši ju u svoju bilježnicu. (Što ta osoba ima na sebi? Što radi?)</a:t>
            </a:r>
          </a:p>
        </p:txBody>
      </p:sp>
    </p:spTree>
    <p:extLst>
      <p:ext uri="{BB962C8B-B14F-4D97-AF65-F5344CB8AC3E}">
        <p14:creationId xmlns:p14="http://schemas.microsoft.com/office/powerpoint/2010/main" val="427224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lika 10">
            <a:extLst>
              <a:ext uri="{FF2B5EF4-FFF2-40B4-BE49-F238E27FC236}">
                <a16:creationId xmlns:a16="http://schemas.microsoft.com/office/drawing/2014/main" id="{5DE00786-1D8E-492D-855F-5558D2B67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62325"/>
            <a:ext cx="7353300" cy="3495675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BF3EE10-0A44-489D-ADA2-267D96E49690}"/>
              </a:ext>
            </a:extLst>
          </p:cNvPr>
          <p:cNvSpPr txBox="1">
            <a:spLocks/>
          </p:cNvSpPr>
          <p:nvPr/>
        </p:nvSpPr>
        <p:spPr>
          <a:xfrm>
            <a:off x="167946" y="653161"/>
            <a:ext cx="6734658" cy="2709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Noah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cutting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chocolate</a:t>
            </a:r>
            <a:r>
              <a:rPr lang="hr-HR" sz="2000" b="1" dirty="0"/>
              <a:t> cake.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Martha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</a:t>
            </a:r>
            <a:r>
              <a:rPr lang="hr-HR" sz="2000" b="1" dirty="0" err="1"/>
              <a:t>purple</a:t>
            </a:r>
            <a:r>
              <a:rPr lang="hr-HR" sz="2000" b="1" dirty="0"/>
              <a:t> </a:t>
            </a:r>
            <a:r>
              <a:rPr lang="hr-HR" sz="2000" b="1" dirty="0" err="1"/>
              <a:t>blouse</a:t>
            </a:r>
            <a:r>
              <a:rPr lang="hr-HR" sz="20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Tia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eating</a:t>
            </a:r>
            <a:r>
              <a:rPr lang="hr-HR" sz="2000" b="1" dirty="0"/>
              <a:t> cake.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Olie</a:t>
            </a:r>
            <a:r>
              <a:rPr lang="en-US" sz="2000" b="1" dirty="0"/>
              <a:t> is </a:t>
            </a:r>
            <a:r>
              <a:rPr lang="hr-HR" sz="2000" b="1" dirty="0" err="1"/>
              <a:t>playing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guitar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singing</a:t>
            </a:r>
            <a:r>
              <a:rPr lang="hr-HR" sz="20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Penelope </a:t>
            </a:r>
            <a:r>
              <a:rPr lang="hr-HR" sz="2000" b="1" dirty="0" err="1"/>
              <a:t>and</a:t>
            </a:r>
            <a:r>
              <a:rPr lang="hr-HR" sz="2000" b="1" dirty="0"/>
              <a:t> Tom are </a:t>
            </a:r>
            <a:r>
              <a:rPr lang="hr-HR" sz="2000" b="1" dirty="0" err="1"/>
              <a:t>dancing</a:t>
            </a:r>
            <a:r>
              <a:rPr lang="hr-HR" sz="2000" b="1" dirty="0"/>
              <a:t>. </a:t>
            </a:r>
            <a:r>
              <a:rPr lang="hr-HR" sz="2000" b="1" dirty="0" err="1"/>
              <a:t>They</a:t>
            </a:r>
            <a:r>
              <a:rPr lang="hr-HR" sz="2000" b="1" dirty="0"/>
              <a:t> are </a:t>
            </a:r>
            <a:r>
              <a:rPr lang="hr-HR" sz="2000" b="1" dirty="0" err="1"/>
              <a:t>laughing</a:t>
            </a:r>
            <a:r>
              <a:rPr lang="hr-HR" sz="2000" b="1" dirty="0"/>
              <a:t> </a:t>
            </a:r>
            <a:r>
              <a:rPr lang="hr-HR" sz="2000" b="1" dirty="0" err="1"/>
              <a:t>loudly</a:t>
            </a:r>
            <a:r>
              <a:rPr lang="hr-HR" sz="20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Sophie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talking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phone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48B38B82-7D47-4C07-BFCE-E5AA0D7B88FE}"/>
              </a:ext>
            </a:extLst>
          </p:cNvPr>
          <p:cNvSpPr/>
          <p:nvPr/>
        </p:nvSpPr>
        <p:spPr>
          <a:xfrm>
            <a:off x="167946" y="-24956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sz="2800" dirty="0">
              <a:solidFill>
                <a:srgbClr val="000000"/>
              </a:solidFill>
              <a:latin typeface="Avenir Next LT Pro" panose="020B0504020202020204" pitchFamily="34" charset="-18"/>
            </a:endParaRPr>
          </a:p>
          <a:p>
            <a:r>
              <a:rPr lang="en-US" sz="2000" b="1" dirty="0">
                <a:solidFill>
                  <a:srgbClr val="000000"/>
                </a:solidFill>
              </a:rPr>
              <a:t>What are the children in the picture doing</a:t>
            </a:r>
            <a:r>
              <a:rPr lang="hr-HR" sz="2000" b="1" dirty="0">
                <a:solidFill>
                  <a:srgbClr val="000000"/>
                </a:solidFill>
              </a:rPr>
              <a:t>?</a:t>
            </a:r>
            <a:r>
              <a:rPr lang="en-US" sz="20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DC81594D-454B-4C21-B011-D65A331FEFAC}"/>
              </a:ext>
            </a:extLst>
          </p:cNvPr>
          <p:cNvSpPr/>
          <p:nvPr/>
        </p:nvSpPr>
        <p:spPr>
          <a:xfrm>
            <a:off x="155243" y="2290227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sz="2800" dirty="0">
              <a:solidFill>
                <a:srgbClr val="000000"/>
              </a:solidFill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rgbClr val="000000"/>
                </a:solidFill>
              </a:rPr>
              <a:t>Ove rečenice su u </a:t>
            </a:r>
            <a:r>
              <a:rPr lang="hr-HR" sz="2000" b="1" dirty="0">
                <a:solidFill>
                  <a:srgbClr val="000000"/>
                </a:solidFill>
              </a:rPr>
              <a:t>PRESENT CONTINUOUS</a:t>
            </a:r>
            <a:r>
              <a:rPr lang="hr-HR" sz="2000" i="1" dirty="0">
                <a:solidFill>
                  <a:srgbClr val="000000"/>
                </a:solidFill>
              </a:rPr>
              <a:t>-u, jer opisujemo ono što se događa SADA.</a:t>
            </a:r>
            <a:endParaRPr lang="en-US" sz="2000" i="1" dirty="0">
              <a:solidFill>
                <a:srgbClr val="00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3DBF2CA-042F-4519-86BB-6FA50AC291FE}"/>
              </a:ext>
            </a:extLst>
          </p:cNvPr>
          <p:cNvSpPr txBox="1">
            <a:spLocks/>
          </p:cNvSpPr>
          <p:nvPr/>
        </p:nvSpPr>
        <p:spPr>
          <a:xfrm>
            <a:off x="7353300" y="502037"/>
            <a:ext cx="4793277" cy="5720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RAZMISLI!</a:t>
            </a:r>
          </a:p>
          <a:p>
            <a:pPr marL="0" indent="0">
              <a:buNone/>
            </a:pPr>
            <a:r>
              <a:rPr lang="en-US" sz="2100" b="1" dirty="0"/>
              <a:t>What do you</a:t>
            </a:r>
            <a:r>
              <a:rPr lang="hr-HR" sz="2100" b="1" dirty="0"/>
              <a:t> </a:t>
            </a:r>
            <a:r>
              <a:rPr lang="en-US" sz="2100" b="1" dirty="0"/>
              <a:t>usually do at your birthday parties? </a:t>
            </a:r>
            <a:r>
              <a:rPr lang="hr-HR" sz="2100" i="1" dirty="0"/>
              <a:t>Što ti obično radiš na rođendanskim zabavama.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 you</a:t>
            </a:r>
            <a:r>
              <a:rPr lang="hr-HR" sz="2100" b="1" dirty="0"/>
              <a:t> </a:t>
            </a:r>
            <a:r>
              <a:rPr lang="en-US" sz="2100" b="1" dirty="0"/>
              <a:t>dance? </a:t>
            </a:r>
            <a:r>
              <a:rPr lang="hr-HR" sz="2100" i="1" dirty="0"/>
              <a:t>Plešeš li?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 you sing? </a:t>
            </a:r>
            <a:r>
              <a:rPr lang="hr-HR" sz="2100" i="1" dirty="0"/>
              <a:t>Pjevaš li?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 you play games?</a:t>
            </a:r>
            <a:r>
              <a:rPr lang="hr-HR" sz="2100" b="1" dirty="0"/>
              <a:t> </a:t>
            </a:r>
            <a:r>
              <a:rPr lang="hr-HR" sz="2100" i="1" dirty="0"/>
              <a:t>Igraš li igre?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When do you usually have parties or go to</a:t>
            </a:r>
            <a:r>
              <a:rPr lang="hr-HR" sz="2100" b="1" dirty="0"/>
              <a:t> </a:t>
            </a:r>
            <a:r>
              <a:rPr lang="en-US" sz="2100" b="1" dirty="0"/>
              <a:t>parties – at weekdays or at weekends?</a:t>
            </a:r>
            <a:r>
              <a:rPr lang="hr-HR" sz="2100" b="1" dirty="0"/>
              <a:t> </a:t>
            </a:r>
            <a:r>
              <a:rPr lang="hr-HR" sz="2100" i="1" dirty="0"/>
              <a:t>Zabave organiziraš tijekom tjedna ili vikendom?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do</a:t>
            </a:r>
            <a:r>
              <a:rPr lang="hr-HR" sz="2100" b="1" dirty="0"/>
              <a:t> </a:t>
            </a:r>
            <a:r>
              <a:rPr lang="en-US" sz="2100" b="1" dirty="0"/>
              <a:t>you usually do at weekends?</a:t>
            </a:r>
            <a:r>
              <a:rPr lang="hr-HR" sz="2100" b="1" dirty="0"/>
              <a:t> </a:t>
            </a:r>
            <a:r>
              <a:rPr lang="hr-HR" sz="2100" i="1" dirty="0"/>
              <a:t>Što obično radiš vikendom?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does your</a:t>
            </a:r>
            <a:r>
              <a:rPr lang="hr-HR" sz="2100" b="1" dirty="0"/>
              <a:t> </a:t>
            </a:r>
            <a:r>
              <a:rPr lang="en-US" sz="2100" b="1" dirty="0"/>
              <a:t>family usually do at weekends?</a:t>
            </a:r>
            <a:r>
              <a:rPr lang="hr-HR" sz="2100" b="1" dirty="0"/>
              <a:t> </a:t>
            </a:r>
            <a:r>
              <a:rPr lang="hr-HR" sz="2100" i="1" dirty="0"/>
              <a:t>Što tvoja obitelj inače radi vikendom? </a:t>
            </a:r>
          </a:p>
        </p:txBody>
      </p:sp>
    </p:spTree>
    <p:extLst>
      <p:ext uri="{BB962C8B-B14F-4D97-AF65-F5344CB8AC3E}">
        <p14:creationId xmlns:p14="http://schemas.microsoft.com/office/powerpoint/2010/main" val="161453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  <p:bldP spid="14" grpId="0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F05924E2-213B-47C9-8255-47EF300465C6}"/>
              </a:ext>
            </a:extLst>
          </p:cNvPr>
          <p:cNvSpPr txBox="1">
            <a:spLocks/>
          </p:cNvSpPr>
          <p:nvPr/>
        </p:nvSpPr>
        <p:spPr>
          <a:xfrm>
            <a:off x="212551" y="338289"/>
            <a:ext cx="4816649" cy="174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Penelope </a:t>
            </a:r>
            <a:r>
              <a:rPr lang="hr-HR" sz="2000" b="1" dirty="0" err="1"/>
              <a:t>and</a:t>
            </a:r>
            <a:r>
              <a:rPr lang="hr-HR" sz="2000" b="1" dirty="0"/>
              <a:t> Tom are </a:t>
            </a:r>
            <a:r>
              <a:rPr lang="hr-HR" sz="2000" b="1" dirty="0" err="1"/>
              <a:t>dancing</a:t>
            </a:r>
            <a:r>
              <a:rPr lang="hr-HR" sz="20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I </a:t>
            </a:r>
            <a:r>
              <a:rPr lang="hr-HR" sz="2000" b="1" dirty="0" err="1"/>
              <a:t>usually</a:t>
            </a:r>
            <a:r>
              <a:rPr lang="hr-HR" sz="2000" b="1" dirty="0"/>
              <a:t> dance at </a:t>
            </a:r>
            <a:r>
              <a:rPr lang="hr-HR" sz="2000" b="1" dirty="0" err="1"/>
              <a:t>birthday</a:t>
            </a:r>
            <a:r>
              <a:rPr lang="hr-HR" sz="2000" b="1" dirty="0"/>
              <a:t> </a:t>
            </a:r>
            <a:r>
              <a:rPr lang="hr-HR" sz="2000" b="1" dirty="0" err="1"/>
              <a:t>parties</a:t>
            </a:r>
            <a:r>
              <a:rPr lang="hr-HR" sz="20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Tia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eating</a:t>
            </a:r>
            <a:r>
              <a:rPr lang="hr-HR" sz="2000" b="1" dirty="0"/>
              <a:t> cake.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/>
              <a:t>I </a:t>
            </a:r>
            <a:r>
              <a:rPr lang="hr-HR" sz="2000" b="1" dirty="0" err="1"/>
              <a:t>often</a:t>
            </a:r>
            <a:r>
              <a:rPr lang="hr-HR" sz="2000" b="1" dirty="0"/>
              <a:t> </a:t>
            </a:r>
            <a:r>
              <a:rPr lang="hr-HR" sz="2000" b="1" dirty="0" err="1"/>
              <a:t>eat</a:t>
            </a:r>
            <a:r>
              <a:rPr lang="hr-HR" sz="2000" b="1" dirty="0"/>
              <a:t> cake at </a:t>
            </a:r>
            <a:r>
              <a:rPr lang="hr-HR" sz="2000" b="1" dirty="0" err="1"/>
              <a:t>birthday</a:t>
            </a:r>
            <a:r>
              <a:rPr lang="hr-HR" sz="2000" b="1" dirty="0"/>
              <a:t> </a:t>
            </a:r>
            <a:r>
              <a:rPr lang="hr-HR" sz="2000" b="1" dirty="0" err="1"/>
              <a:t>parties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9EA8813-281D-4B16-BE16-920A9E1E4751}"/>
              </a:ext>
            </a:extLst>
          </p:cNvPr>
          <p:cNvSpPr txBox="1">
            <a:spLocks/>
          </p:cNvSpPr>
          <p:nvPr/>
        </p:nvSpPr>
        <p:spPr>
          <a:xfrm>
            <a:off x="5872976" y="225698"/>
            <a:ext cx="4816649" cy="174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/>
              <a:t>Zašto se glagoli razlikuju? Zašto smo upotrijebili drugačije glagolsko vrijeme?</a:t>
            </a:r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1FAF08C-7555-49D6-B386-0CB4063C2356}"/>
              </a:ext>
            </a:extLst>
          </p:cNvPr>
          <p:cNvSpPr txBox="1">
            <a:spLocks/>
          </p:cNvSpPr>
          <p:nvPr/>
        </p:nvSpPr>
        <p:spPr>
          <a:xfrm>
            <a:off x="212551" y="2165617"/>
            <a:ext cx="3590015" cy="2677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/>
              <a:t>Penelope i Tom plešu sada, dok ja plešem na rođendanskim zabavama (USUALLY).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/>
              <a:t>Tia</a:t>
            </a:r>
            <a:r>
              <a:rPr lang="hr-HR" sz="2000" i="1" dirty="0"/>
              <a:t> jede tortu sada, dok ja tortu jedem na rođendanskim zabava (OFTEN).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C885064-5733-4AC4-873B-50EF7F754F38}"/>
              </a:ext>
            </a:extLst>
          </p:cNvPr>
          <p:cNvSpPr txBox="1">
            <a:spLocks/>
          </p:cNvSpPr>
          <p:nvPr/>
        </p:nvSpPr>
        <p:spPr>
          <a:xfrm>
            <a:off x="5029200" y="1097873"/>
            <a:ext cx="6782980" cy="3048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i="1" dirty="0"/>
              <a:t>PRESENT CONTINUOUS </a:t>
            </a:r>
            <a:r>
              <a:rPr lang="hr-HR" sz="2000" i="1" dirty="0"/>
              <a:t>koristimo kada govorimo o radnji koja se </a:t>
            </a:r>
            <a:r>
              <a:rPr lang="hr-HR" sz="2000" i="1" u="sng" dirty="0"/>
              <a:t>odvija upravo sada, tj. u trenutku u kojem govorimo ili koja je prikazana na fotografiji koju opisujemo </a:t>
            </a:r>
            <a:r>
              <a:rPr lang="hr-HR" sz="2000" i="1" dirty="0"/>
              <a:t>(</a:t>
            </a:r>
            <a:r>
              <a:rPr lang="hr-HR" sz="2000" i="1" dirty="0" err="1"/>
              <a:t>now</a:t>
            </a:r>
            <a:r>
              <a:rPr lang="hr-HR" sz="2000" i="1" dirty="0"/>
              <a:t>, at </a:t>
            </a:r>
            <a:r>
              <a:rPr lang="hr-HR" sz="2000" i="1" dirty="0" err="1"/>
              <a:t>the</a:t>
            </a:r>
            <a:r>
              <a:rPr lang="hr-HR" sz="2000" i="1" dirty="0"/>
              <a:t> moment, </a:t>
            </a:r>
            <a:r>
              <a:rPr lang="hr-HR" sz="2000" i="1" dirty="0" err="1"/>
              <a:t>in</a:t>
            </a:r>
            <a:r>
              <a:rPr lang="hr-HR" sz="2000" i="1" dirty="0"/>
              <a:t> </a:t>
            </a:r>
            <a:r>
              <a:rPr lang="hr-HR" sz="2000" i="1" dirty="0" err="1"/>
              <a:t>this</a:t>
            </a:r>
            <a:r>
              <a:rPr lang="hr-HR" sz="2000" i="1" dirty="0"/>
              <a:t> </a:t>
            </a:r>
            <a:r>
              <a:rPr lang="hr-HR" sz="2000" i="1" dirty="0" err="1"/>
              <a:t>photo</a:t>
            </a:r>
            <a:r>
              <a:rPr lang="hr-HR" sz="2000" i="1" dirty="0"/>
              <a:t>…)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i="1" dirty="0"/>
              <a:t>PRESENT SIMPLE </a:t>
            </a:r>
            <a:r>
              <a:rPr lang="hr-HR" sz="2000" i="1" dirty="0"/>
              <a:t>koristimo kada govorimo o radnji koja se </a:t>
            </a:r>
            <a:r>
              <a:rPr lang="hr-HR" sz="2000" i="1" u="sng" dirty="0"/>
              <a:t>ponavlja</a:t>
            </a:r>
            <a:r>
              <a:rPr lang="hr-HR" sz="2000" i="1" dirty="0"/>
              <a:t> (</a:t>
            </a:r>
            <a:r>
              <a:rPr lang="hr-HR" sz="2000" i="1" dirty="0" err="1"/>
              <a:t>always</a:t>
            </a:r>
            <a:r>
              <a:rPr lang="hr-HR" sz="2000" i="1" dirty="0"/>
              <a:t>, </a:t>
            </a:r>
            <a:r>
              <a:rPr lang="hr-HR" sz="2000" i="1" dirty="0" err="1"/>
              <a:t>usually</a:t>
            </a:r>
            <a:r>
              <a:rPr lang="hr-HR" sz="2000" i="1" dirty="0"/>
              <a:t>, </a:t>
            </a:r>
            <a:r>
              <a:rPr lang="hr-HR" sz="2000" i="1" dirty="0" err="1"/>
              <a:t>often</a:t>
            </a:r>
            <a:r>
              <a:rPr lang="hr-HR" sz="2000" i="1" dirty="0"/>
              <a:t>, …)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100" b="1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A908A79-14FC-4045-88AA-B4DABD1E5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265" y="3387297"/>
            <a:ext cx="8336184" cy="3245005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41394C0-FD6F-49C1-B9DF-81EC79E99CD2}"/>
              </a:ext>
            </a:extLst>
          </p:cNvPr>
          <p:cNvSpPr txBox="1">
            <a:spLocks/>
          </p:cNvSpPr>
          <p:nvPr/>
        </p:nvSpPr>
        <p:spPr>
          <a:xfrm>
            <a:off x="212551" y="4842953"/>
            <a:ext cx="3311234" cy="174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/>
              <a:t>Dodatno objašnjenje se nalazi u udžbeniku na 13. stranici!</a:t>
            </a:r>
          </a:p>
          <a:p>
            <a:pPr marL="0" indent="0">
              <a:buNone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12741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5" grpId="0" build="p"/>
      <p:bldP spid="6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A87C381-6470-4561-A6BC-D1767C199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4232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56D018E-DFD1-4EEB-A3A9-10CE1F31A987}"/>
              </a:ext>
            </a:extLst>
          </p:cNvPr>
          <p:cNvSpPr txBox="1">
            <a:spLocks/>
          </p:cNvSpPr>
          <p:nvPr/>
        </p:nvSpPr>
        <p:spPr>
          <a:xfrm>
            <a:off x="5299651" y="133290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9B36D01-D236-4C15-81EC-F85366489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0" y="133290"/>
            <a:ext cx="8576893" cy="65914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697E8D0-C54C-42F2-A0CB-710BEB35C244}"/>
              </a:ext>
            </a:extLst>
          </p:cNvPr>
          <p:cNvSpPr txBox="1">
            <a:spLocks/>
          </p:cNvSpPr>
          <p:nvPr/>
        </p:nvSpPr>
        <p:spPr>
          <a:xfrm>
            <a:off x="8938702" y="1497656"/>
            <a:ext cx="3165198" cy="1684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Sličice u prvom stupcu pokazuju što djeca inače rade preko tjedna, te ćeš stoga opisivati slike koristeći PRESENT SIMPLE.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3AE2F3B-B3C7-4074-BD8C-AFEC354E9636}"/>
              </a:ext>
            </a:extLst>
          </p:cNvPr>
          <p:cNvSpPr txBox="1">
            <a:spLocks/>
          </p:cNvSpPr>
          <p:nvPr/>
        </p:nvSpPr>
        <p:spPr>
          <a:xfrm>
            <a:off x="88100" y="3182014"/>
            <a:ext cx="1841061" cy="7543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Every day she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eats junk food...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D604FCC-8A3D-4022-AEA1-F693543671A1}"/>
              </a:ext>
            </a:extLst>
          </p:cNvPr>
          <p:cNvSpPr txBox="1">
            <a:spLocks/>
          </p:cNvSpPr>
          <p:nvPr/>
        </p:nvSpPr>
        <p:spPr>
          <a:xfrm>
            <a:off x="8938702" y="3182015"/>
            <a:ext cx="3165198" cy="1684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Sličice u drugom stupcu pokazuju što djeca rade ovaj vikend, te ćeš stoga opisivati slike koristeći PRESENT CONTINUOUS.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C9FC10C-2EAA-4C3E-8EB8-5773B8C48E34}"/>
              </a:ext>
            </a:extLst>
          </p:cNvPr>
          <p:cNvSpPr txBox="1">
            <a:spLocks/>
          </p:cNvSpPr>
          <p:nvPr/>
        </p:nvSpPr>
        <p:spPr>
          <a:xfrm>
            <a:off x="6853174" y="3182014"/>
            <a:ext cx="1899919" cy="2583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ea typeface="Cambria" panose="02040503050406030204" pitchFamily="18" charset="0"/>
              </a:rPr>
              <a:t>... but today she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ea typeface="Cambria" panose="02040503050406030204" pitchFamily="18" charset="0"/>
              </a:rPr>
              <a:t> is making a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ea typeface="Cambria" panose="02040503050406030204" pitchFamily="18" charset="0"/>
              </a:rPr>
              <a:t>healthy lunch.</a:t>
            </a:r>
          </a:p>
        </p:txBody>
      </p:sp>
    </p:spTree>
    <p:extLst>
      <p:ext uri="{BB962C8B-B14F-4D97-AF65-F5344CB8AC3E}">
        <p14:creationId xmlns:p14="http://schemas.microsoft.com/office/powerpoint/2010/main" val="12994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1029</Words>
  <Application>Microsoft Office PowerPoint</Application>
  <PresentationFormat>Široki zaslon</PresentationFormat>
  <Paragraphs>104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Calibri Light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61</cp:revision>
  <dcterms:created xsi:type="dcterms:W3CDTF">2020-09-15T16:13:04Z</dcterms:created>
  <dcterms:modified xsi:type="dcterms:W3CDTF">2020-09-26T15:00:16Z</dcterms:modified>
</cp:coreProperties>
</file>